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708" r:id="rId3"/>
  </p:sldMasterIdLst>
  <p:notesMasterIdLst>
    <p:notesMasterId r:id="rId18"/>
  </p:notesMasterIdLst>
  <p:sldIdLst>
    <p:sldId id="261" r:id="rId4"/>
    <p:sldId id="262" r:id="rId5"/>
    <p:sldId id="263" r:id="rId6"/>
    <p:sldId id="265" r:id="rId7"/>
    <p:sldId id="267" r:id="rId8"/>
    <p:sldId id="271" r:id="rId9"/>
    <p:sldId id="268" r:id="rId10"/>
    <p:sldId id="257" r:id="rId11"/>
    <p:sldId id="258" r:id="rId12"/>
    <p:sldId id="259" r:id="rId13"/>
    <p:sldId id="269" r:id="rId14"/>
    <p:sldId id="260" r:id="rId15"/>
    <p:sldId id="270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692CF7-4D1C-42A3-A1FD-9D477C3BA8E2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73AD91-BFB2-4A6E-AB92-4EB79A7E2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715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73AD91-BFB2-4A6E-AB92-4EB79A7E2B0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871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16C5678-EE20-4FA5-88E2-6E0BD67A2E26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11D738E-8962-435F-8C43-147B8DD7E819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9CAEA93-55E7-4DA9-90C2-089A26EEFEC4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34CF3C7-6809-4F39-BD67-A75817BDDE0A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7EAEB24-CE78-465C-A726-91D0868FA48F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8AF628A-A867-4937-BBE5-207DB6F9C51A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18BBB94-68E6-4675-A946-F1C5994EDBD7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C3B8377-21E3-4835-B75D-4E2847E2750F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0C4986D-6BE9-4264-908F-02DB36FD8D6C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0C4986D-6BE9-4264-908F-02DB36FD8D6C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0C4986D-6BE9-4264-908F-02DB36FD8D6C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608" y="1731848"/>
            <a:ext cx="3886200" cy="2286000"/>
          </a:xfrm>
        </p:spPr>
        <p:txBody>
          <a:bodyPr/>
          <a:lstStyle/>
          <a:p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Stage </a:t>
            </a:r>
          </a:p>
          <a:p>
            <a:endParaRPr lang="en-US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23528" y="173048"/>
            <a:ext cx="6400800" cy="1219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FF0000"/>
                </a:solidFill>
              </a:rPr>
              <a:t>Semen collection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F:\صور منوعة\18528028_1370563826356694_3763912659840266199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900" y="1218049"/>
            <a:ext cx="5372100" cy="566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6111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4098" name="Picture 2" descr="ÙØªÙØ¬Ø© Ø¨Ø­Ø« Ø§ÙØµÙØ± Ø¹Ù âªartificial vagina of cowâ¬â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81" r="-208" b="26074"/>
          <a:stretch/>
        </p:blipFill>
        <p:spPr bwMode="auto">
          <a:xfrm>
            <a:off x="-19080" y="1700808"/>
            <a:ext cx="9163080" cy="4378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998713" y="476672"/>
            <a:ext cx="6188682" cy="461665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Longitudinal section of an Artificial Vagina(AV)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5457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7543" y="620688"/>
            <a:ext cx="8177239" cy="52322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</a:rPr>
              <a:t>5-Electro ejaculation </a:t>
            </a:r>
            <a:r>
              <a:rPr lang="en-US" sz="2800" dirty="0" smtClean="0">
                <a:solidFill>
                  <a:srgbClr val="FFFF00"/>
                </a:solidFill>
              </a:rPr>
              <a:t>:-</a:t>
            </a:r>
          </a:p>
          <a:p>
            <a:endParaRPr lang="en-US" sz="2400" dirty="0" smtClean="0"/>
          </a:p>
          <a:p>
            <a:r>
              <a:rPr lang="en-US" sz="2400" dirty="0" smtClean="0"/>
              <a:t>Electrode inserted into the rectum to stimulate ejaculation ,</a:t>
            </a:r>
          </a:p>
          <a:p>
            <a:r>
              <a:rPr lang="en-US" sz="2400" dirty="0" smtClean="0"/>
              <a:t>not widely used with stallion .</a:t>
            </a:r>
          </a:p>
          <a:p>
            <a:r>
              <a:rPr lang="en-US" sz="2400" dirty="0" smtClean="0"/>
              <a:t>*Advantages:</a:t>
            </a:r>
          </a:p>
          <a:p>
            <a:r>
              <a:rPr lang="en-US" sz="2400" dirty="0" smtClean="0"/>
              <a:t>1-collect semen without sexual response from the male.</a:t>
            </a:r>
          </a:p>
          <a:p>
            <a:r>
              <a:rPr lang="en-US" sz="2400" dirty="0" smtClean="0"/>
              <a:t>2-collect from males unable to copulate </a:t>
            </a:r>
          </a:p>
          <a:p>
            <a:r>
              <a:rPr lang="en-US" sz="2400" dirty="0" smtClean="0"/>
              <a:t>3-female in estrus not need</a:t>
            </a:r>
          </a:p>
          <a:p>
            <a:endParaRPr lang="en-US" sz="2400" dirty="0" smtClean="0"/>
          </a:p>
          <a:p>
            <a:r>
              <a:rPr lang="en-US" sz="2400" dirty="0" smtClean="0"/>
              <a:t>*</a:t>
            </a:r>
            <a:r>
              <a:rPr lang="en-US" sz="2400" dirty="0" err="1" smtClean="0"/>
              <a:t>Diadvantages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1-Equipment cost</a:t>
            </a:r>
          </a:p>
          <a:p>
            <a:r>
              <a:rPr lang="en-US" sz="2400" dirty="0" smtClean="0"/>
              <a:t>2-contaminated with urine </a:t>
            </a:r>
          </a:p>
          <a:p>
            <a:r>
              <a:rPr lang="en-US" sz="2400" dirty="0" smtClean="0"/>
              <a:t>3-danger for collector and male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15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AutoShape 2" descr="ØµÙØ±Ø© Ø°Ø§Øª ØµÙØ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AutoShape 4" descr="ØµÙØ±Ø© Ø°Ø§Øª ØµÙØ©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AutoShape 6" descr="ØµÙØ±Ø© Ø°Ø§Øª ØµÙØ©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5127" name="Picture 7" descr="E:\practical obstetrics\26643_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836712"/>
            <a:ext cx="6176452" cy="403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325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533400" y="1966913"/>
            <a:ext cx="8305800" cy="4586287"/>
            <a:chOff x="336" y="1239"/>
            <a:chExt cx="5232" cy="2889"/>
          </a:xfrm>
        </p:grpSpPr>
        <p:pic>
          <p:nvPicPr>
            <p:cNvPr id="6" name="Picture 3" descr="Electroejaculation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1239"/>
              <a:ext cx="2544" cy="2889"/>
            </a:xfrm>
            <a:prstGeom prst="rect">
              <a:avLst/>
            </a:prstGeom>
            <a:noFill/>
            <a:ln w="76200" cmpd="tri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4" descr="electro prob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1239"/>
              <a:ext cx="2688" cy="2880"/>
            </a:xfrm>
            <a:prstGeom prst="rect">
              <a:avLst/>
            </a:prstGeom>
            <a:noFill/>
            <a:ln w="76200" cmpd="tri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2727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2" descr="E:\practical obstetrics\hors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620713"/>
            <a:ext cx="5553075" cy="478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2014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+mn-lt"/>
              </a:rPr>
              <a:t>1-Vaginal Method</a:t>
            </a:r>
            <a:br>
              <a:rPr lang="en-US" dirty="0" smtClean="0">
                <a:solidFill>
                  <a:srgbClr val="FFFF00"/>
                </a:solidFill>
                <a:latin typeface="+mn-lt"/>
              </a:rPr>
            </a:br>
            <a:endParaRPr lang="en-US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1412776"/>
            <a:ext cx="70455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Semen collection from vagina after natural ejaculation.</a:t>
            </a:r>
          </a:p>
          <a:p>
            <a:r>
              <a:rPr lang="en-US" dirty="0" smtClean="0"/>
              <a:t>-</a:t>
            </a:r>
            <a:r>
              <a:rPr lang="en-US" b="1" dirty="0" smtClean="0"/>
              <a:t>Advantage</a:t>
            </a:r>
            <a:r>
              <a:rPr lang="en-US" dirty="0" smtClean="0"/>
              <a:t>:-semen satisfactory for evaluation.</a:t>
            </a:r>
          </a:p>
          <a:p>
            <a:r>
              <a:rPr lang="en-US" dirty="0" smtClean="0"/>
              <a:t>-</a:t>
            </a:r>
            <a:r>
              <a:rPr lang="en-US" b="1" dirty="0" smtClean="0"/>
              <a:t>Disadvantage</a:t>
            </a:r>
            <a:r>
              <a:rPr lang="en-US" dirty="0" smtClean="0"/>
              <a:t>:-semen contaminated with fluids from female tract. 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63535" y="3335229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1-A-Siphoning 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30369" y="4933098"/>
            <a:ext cx="8198078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Follows normal copulation, pipette inserted into the vagina </a:t>
            </a:r>
          </a:p>
          <a:p>
            <a:r>
              <a:rPr lang="en-US" sz="2400" dirty="0" smtClean="0"/>
              <a:t>after ejaculation to siphon out semen 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187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4349780"/>
            <a:ext cx="70871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Sponge placed in vagina before copulation </a:t>
            </a:r>
            <a:endParaRPr lang="en-US" sz="2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79512" y="3501008"/>
            <a:ext cx="8229600" cy="8001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1-C-Sponge M.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89288" y="452857"/>
            <a:ext cx="8229600" cy="8001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1-B-Spooning M.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1628800"/>
            <a:ext cx="88040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Follows normal copulation, long-handled sterile</a:t>
            </a:r>
          </a:p>
          <a:p>
            <a:r>
              <a:rPr lang="en-US" sz="2800" dirty="0" smtClean="0"/>
              <a:t> spoon used to dip semen from floor of anterior vagina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59654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624"/>
            <a:ext cx="7772400" cy="1044000"/>
          </a:xfrm>
          <a:ln>
            <a:solidFill>
              <a:schemeClr val="tx2">
                <a:lumMod val="50000"/>
              </a:schemeClr>
            </a:solidFill>
          </a:ln>
        </p:spPr>
        <p:txBody>
          <a:bodyPr/>
          <a:lstStyle/>
          <a:p>
            <a:r>
              <a:rPr lang="en-US" sz="2800" b="1" dirty="0" smtClean="0">
                <a:solidFill>
                  <a:srgbClr val="FFFF00"/>
                </a:solidFill>
                <a:latin typeface="+mn-lt"/>
              </a:rPr>
              <a:t>2-Massage m.</a:t>
            </a:r>
            <a:endParaRPr lang="en-US" sz="28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60" y="4430416"/>
            <a:ext cx="7772400" cy="1131887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  <a:latin typeface="+mn-lt"/>
              </a:rPr>
              <a:t>(In large animals),by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transrectal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massage of the ampulla ,vesicular g. and prostate g.</a:t>
            </a:r>
          </a:p>
          <a:p>
            <a:pPr algn="l"/>
            <a:r>
              <a:rPr lang="en-US" sz="2400" u="sng" dirty="0" smtClean="0">
                <a:solidFill>
                  <a:schemeClr val="tx1"/>
                </a:solidFill>
                <a:latin typeface="+mn-lt"/>
              </a:rPr>
              <a:t>Advantage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:-bull easy to handle, not excited</a:t>
            </a:r>
          </a:p>
          <a:p>
            <a:pPr algn="l"/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en-US" sz="2400" u="sng" dirty="0" smtClean="0">
                <a:solidFill>
                  <a:schemeClr val="tx1"/>
                </a:solidFill>
                <a:latin typeface="+mn-lt"/>
              </a:rPr>
              <a:t>Disadvantage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:-poor quality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semen,higher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</a:rPr>
              <a:t>incedence</a:t>
            </a: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 of bacteria.</a:t>
            </a:r>
          </a:p>
          <a:p>
            <a:pPr algn="l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74713" y="5111167"/>
            <a:ext cx="77724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06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772400" cy="1296143"/>
          </a:xfrm>
          <a:ln>
            <a:solidFill>
              <a:schemeClr val="tx2">
                <a:lumMod val="50000"/>
              </a:schemeClr>
            </a:solidFill>
          </a:ln>
        </p:spPr>
        <p:txBody>
          <a:bodyPr/>
          <a:lstStyle/>
          <a:p>
            <a:r>
              <a:rPr lang="en-US" sz="4000" dirty="0" smtClean="0">
                <a:latin typeface="+mn-lt"/>
              </a:rPr>
              <a:t/>
            </a:r>
            <a:br>
              <a:rPr lang="en-US" sz="4000" dirty="0" smtClean="0">
                <a:latin typeface="+mn-lt"/>
              </a:rPr>
            </a:br>
            <a:r>
              <a:rPr lang="en-US" sz="2800" b="1" dirty="0" smtClean="0">
                <a:solidFill>
                  <a:srgbClr val="FFFF00"/>
                </a:solidFill>
                <a:latin typeface="+mn-lt"/>
              </a:rPr>
              <a:t>3-Urethral </a:t>
            </a:r>
            <a:r>
              <a:rPr lang="en-US" sz="2800" b="1" dirty="0">
                <a:solidFill>
                  <a:srgbClr val="FFFF00"/>
                </a:solidFill>
                <a:latin typeface="+mn-lt"/>
              </a:rPr>
              <a:t>fistula  m.</a:t>
            </a:r>
            <a:br>
              <a:rPr lang="en-US" sz="2800" b="1" dirty="0">
                <a:solidFill>
                  <a:srgbClr val="FFFF00"/>
                </a:solidFill>
                <a:latin typeface="+mn-lt"/>
              </a:rPr>
            </a:br>
            <a:endParaRPr lang="en-US" sz="28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95536" y="1700808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Tube placed under the anus connected to urethra ,sperm collection at a time of </a:t>
            </a:r>
            <a:r>
              <a:rPr lang="en-US" sz="3600" dirty="0" smtClean="0"/>
              <a:t>copulation.</a:t>
            </a:r>
          </a:p>
          <a:p>
            <a:r>
              <a:rPr lang="en-US" sz="3600" u="sng" dirty="0" smtClean="0"/>
              <a:t>Advantage</a:t>
            </a:r>
            <a:r>
              <a:rPr lang="en-US" sz="3600" dirty="0" smtClean="0"/>
              <a:t>:-experimentation ,pure sample.</a:t>
            </a:r>
          </a:p>
          <a:p>
            <a:endParaRPr lang="en-US" sz="3600" dirty="0" smtClean="0"/>
          </a:p>
          <a:p>
            <a:r>
              <a:rPr lang="en-US" sz="3600" u="sng" dirty="0" smtClean="0"/>
              <a:t>Disadvantage</a:t>
            </a:r>
            <a:r>
              <a:rPr lang="en-US" sz="3600" dirty="0" smtClean="0"/>
              <a:t>:-requires exacting surgery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6734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pic>
        <p:nvPicPr>
          <p:cNvPr id="2050" name="Picture 2" descr="715907-fig-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60648"/>
            <a:ext cx="4717440" cy="65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0012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772400" cy="720079"/>
          </a:xfr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2800" b="1" dirty="0" smtClean="0">
                <a:solidFill>
                  <a:srgbClr val="FFFF00"/>
                </a:solidFill>
                <a:latin typeface="+mn-lt"/>
              </a:rPr>
              <a:t>4-Artificial Vagina(AV</a:t>
            </a:r>
            <a:r>
              <a:rPr lang="en-US" sz="2800" dirty="0" smtClean="0">
                <a:solidFill>
                  <a:srgbClr val="FFFF00"/>
                </a:solidFill>
                <a:latin typeface="+mn-lt"/>
              </a:rPr>
              <a:t>).</a:t>
            </a:r>
            <a:endParaRPr lang="en-US" sz="28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60" y="3789040"/>
            <a:ext cx="7772400" cy="2168549"/>
          </a:xfrm>
        </p:spPr>
        <p:txBody>
          <a:bodyPr>
            <a:noAutofit/>
          </a:bodyPr>
          <a:lstStyle/>
          <a:p>
            <a:pPr algn="l"/>
            <a:endParaRPr lang="en-US" u="sng" dirty="0" smtClean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en-US" u="sng" dirty="0" smtClean="0">
                <a:solidFill>
                  <a:schemeClr val="tx1"/>
                </a:solidFill>
                <a:latin typeface="+mn-lt"/>
              </a:rPr>
              <a:t>Advantages: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--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uncontaminated and natural stage.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-it is free from the extraneous secretion.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-the viability of the sperm is better.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-no female is needed if dummy is a success.</a:t>
            </a:r>
          </a:p>
          <a:p>
            <a:pPr algn="l"/>
            <a:r>
              <a:rPr lang="en-US" u="sng" dirty="0" smtClean="0">
                <a:solidFill>
                  <a:schemeClr val="tx1"/>
                </a:solidFill>
                <a:latin typeface="+mn-lt"/>
              </a:rPr>
              <a:t>Disadvantages: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-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must simulate normal or best temperature ,pressure , lubrication and position for optimum male response.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+mn-lt"/>
              </a:rPr>
              <a:t>-Animal must be treated as individuals since  they differ.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043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535" y="1845962"/>
            <a:ext cx="6600569" cy="496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118446" y="2296503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4-Cylinder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06298" y="4460288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2-Cone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55324" y="2727954"/>
            <a:ext cx="1665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3-Inner sleeve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80523" y="3299178"/>
            <a:ext cx="2470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5-Insulating protector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55202" y="3960630"/>
            <a:ext cx="1988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1-Collection tube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73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10/25/2019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3074" name="Picture 2" descr="artificial vagina parts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64744"/>
            <a:ext cx="7019998" cy="42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18446" y="1107178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Cylinder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65435" y="1304380"/>
            <a:ext cx="2278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Insulating protector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021748" y="2720584"/>
            <a:ext cx="1795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Collection tube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791029" y="3465524"/>
            <a:ext cx="777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Cone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95936" y="4992078"/>
            <a:ext cx="1472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Inner sleeve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173144" y="2264202"/>
            <a:ext cx="136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Water bath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65435" y="3306538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Cylinder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68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Angles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3104</TotalTime>
  <Words>357</Words>
  <Application>Microsoft Office PowerPoint</Application>
  <PresentationFormat>On-screen Show (4:3)</PresentationFormat>
  <Paragraphs>109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Angles</vt:lpstr>
      <vt:lpstr>Verve</vt:lpstr>
      <vt:lpstr>Essential</vt:lpstr>
      <vt:lpstr>PowerPoint Presentation</vt:lpstr>
      <vt:lpstr>1-Vaginal Method </vt:lpstr>
      <vt:lpstr>PowerPoint Presentation</vt:lpstr>
      <vt:lpstr>2-Massage m.</vt:lpstr>
      <vt:lpstr> 3-Urethral fistula  m. </vt:lpstr>
      <vt:lpstr>PowerPoint Presentation</vt:lpstr>
      <vt:lpstr>4-Artificial Vagina(AV).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35</cp:revision>
  <dcterms:created xsi:type="dcterms:W3CDTF">2018-10-12T16:43:48Z</dcterms:created>
  <dcterms:modified xsi:type="dcterms:W3CDTF">2019-10-26T03:34:36Z</dcterms:modified>
</cp:coreProperties>
</file>