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notesMasterIdLst>
    <p:notesMasterId r:id="rId18"/>
  </p:notesMasterIdLst>
  <p:sldIdLst>
    <p:sldId id="261" r:id="rId4"/>
    <p:sldId id="262" r:id="rId5"/>
    <p:sldId id="263" r:id="rId6"/>
    <p:sldId id="265" r:id="rId7"/>
    <p:sldId id="267" r:id="rId8"/>
    <p:sldId id="271" r:id="rId9"/>
    <p:sldId id="268" r:id="rId10"/>
    <p:sldId id="257" r:id="rId11"/>
    <p:sldId id="258" r:id="rId12"/>
    <p:sldId id="259" r:id="rId13"/>
    <p:sldId id="269" r:id="rId14"/>
    <p:sldId id="260" r:id="rId15"/>
    <p:sldId id="27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92CF7-4D1C-42A3-A1FD-9D477C3BA8E2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3AD91-BFB2-4A6E-AB92-4EB79A7E2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1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3AD91-BFB2-4A6E-AB92-4EB79A7E2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7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6C5678-EE20-4FA5-88E2-6E0BD67A2E26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1D738E-8962-435F-8C43-147B8DD7E81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4CF3C7-6809-4F39-BD67-A75817BDDE0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7EAEB24-CE78-465C-A726-91D0868FA48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18BBB94-68E6-4675-A946-F1C5994EDBD7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3B8377-21E3-4835-B75D-4E2847E2750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C4986D-6BE9-4264-908F-02DB36FD8D6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C4986D-6BE9-4264-908F-02DB36FD8D6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0C4986D-6BE9-4264-908F-02DB36FD8D6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731848"/>
            <a:ext cx="3886200" cy="228600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Stage </a:t>
            </a:r>
          </a:p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528" y="173048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FF0000"/>
                </a:solidFill>
              </a:rPr>
              <a:t>Semen collection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صور منوعة\18528028_1370563826356694_3763912659840266199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218049"/>
            <a:ext cx="537210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1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098" name="Picture 2" descr="ÙØªÙØ¬Ø© Ø¨Ø­Ø« Ø§ÙØµÙØ± Ø¹Ù âªartificial vagina of cowâ¬â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1" r="-208" b="26074"/>
          <a:stretch/>
        </p:blipFill>
        <p:spPr bwMode="auto">
          <a:xfrm>
            <a:off x="-19080" y="1700808"/>
            <a:ext cx="9163080" cy="437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98713" y="476672"/>
            <a:ext cx="6188682" cy="46166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Longitudinal section of an Artificial Vagina(AV)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545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3" y="620688"/>
            <a:ext cx="8177239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5-Electro ejaculation </a:t>
            </a:r>
            <a:r>
              <a:rPr lang="en-US" sz="2800" dirty="0" smtClean="0">
                <a:solidFill>
                  <a:srgbClr val="FFFF00"/>
                </a:solidFill>
              </a:rPr>
              <a:t>:-</a:t>
            </a:r>
          </a:p>
          <a:p>
            <a:endParaRPr lang="en-US" sz="2400" dirty="0" smtClean="0"/>
          </a:p>
          <a:p>
            <a:r>
              <a:rPr lang="en-US" sz="2400" dirty="0" smtClean="0"/>
              <a:t>Electrode inserted into the rectum to stimulate ejaculation ,</a:t>
            </a:r>
          </a:p>
          <a:p>
            <a:r>
              <a:rPr lang="en-US" sz="2400" dirty="0" smtClean="0"/>
              <a:t>not widely used with stallion .</a:t>
            </a:r>
          </a:p>
          <a:p>
            <a:r>
              <a:rPr lang="en-US" sz="2400" dirty="0" smtClean="0"/>
              <a:t>*Advantages:</a:t>
            </a:r>
          </a:p>
          <a:p>
            <a:r>
              <a:rPr lang="en-US" sz="2400" dirty="0" smtClean="0"/>
              <a:t>1-collect semen without sexual response from the male.</a:t>
            </a:r>
          </a:p>
          <a:p>
            <a:r>
              <a:rPr lang="en-US" sz="2400" dirty="0" smtClean="0"/>
              <a:t>2-collect from males unable to copulate </a:t>
            </a:r>
          </a:p>
          <a:p>
            <a:r>
              <a:rPr lang="en-US" sz="2400" dirty="0" smtClean="0"/>
              <a:t>3-female in estrus not need</a:t>
            </a:r>
          </a:p>
          <a:p>
            <a:endParaRPr lang="en-US" sz="2400" dirty="0" smtClean="0"/>
          </a:p>
          <a:p>
            <a:r>
              <a:rPr lang="en-US" sz="2400" dirty="0" smtClean="0"/>
              <a:t>*</a:t>
            </a:r>
            <a:r>
              <a:rPr lang="en-US" sz="2400" dirty="0" err="1" smtClean="0"/>
              <a:t>Diadvantages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1-Equipment cost</a:t>
            </a:r>
          </a:p>
          <a:p>
            <a:r>
              <a:rPr lang="en-US" sz="2400" dirty="0" smtClean="0"/>
              <a:t>2-contaminated with urine </a:t>
            </a:r>
          </a:p>
          <a:p>
            <a:r>
              <a:rPr lang="en-US" sz="2400" dirty="0" smtClean="0"/>
              <a:t>3-danger for collector and male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5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AutoShape 2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6" descr="ØµÙØ±Ø© Ø°Ø§Øª ØµÙØ©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127" name="Picture 7" descr="E:\practical obstetrics\26643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176452" cy="4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2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3400" y="1966913"/>
            <a:ext cx="8305800" cy="4586287"/>
            <a:chOff x="336" y="1239"/>
            <a:chExt cx="5232" cy="2889"/>
          </a:xfrm>
        </p:grpSpPr>
        <p:pic>
          <p:nvPicPr>
            <p:cNvPr id="6" name="Picture 3" descr="Electroejaculation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239"/>
              <a:ext cx="2544" cy="2889"/>
            </a:xfrm>
            <a:prstGeom prst="rect">
              <a:avLst/>
            </a:prstGeom>
            <a:noFill/>
            <a:ln w="76200" cmpd="tri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electro prob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239"/>
              <a:ext cx="2688" cy="2880"/>
            </a:xfrm>
            <a:prstGeom prst="rect">
              <a:avLst/>
            </a:prstGeom>
            <a:noFill/>
            <a:ln w="76200" cmpd="tri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72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 descr="E:\practical obstetrics\hor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0713"/>
            <a:ext cx="5553075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01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1-Vaginal Method</a:t>
            </a:r>
            <a:br>
              <a:rPr lang="en-US" dirty="0" smtClean="0">
                <a:solidFill>
                  <a:srgbClr val="FFFF00"/>
                </a:solidFill>
                <a:latin typeface="+mn-lt"/>
              </a:rPr>
            </a:b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412776"/>
            <a:ext cx="7045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Semen collection from vagina after natural ejaculation.</a:t>
            </a:r>
          </a:p>
          <a:p>
            <a:r>
              <a:rPr lang="en-US" dirty="0" smtClean="0"/>
              <a:t>-</a:t>
            </a:r>
            <a:r>
              <a:rPr lang="en-US" b="1" dirty="0" smtClean="0"/>
              <a:t>Advantage</a:t>
            </a:r>
            <a:r>
              <a:rPr lang="en-US" dirty="0" smtClean="0"/>
              <a:t>:-semen satisfactory for evaluation.</a:t>
            </a:r>
          </a:p>
          <a:p>
            <a:r>
              <a:rPr lang="en-US" dirty="0" smtClean="0"/>
              <a:t>-</a:t>
            </a:r>
            <a:r>
              <a:rPr lang="en-US" b="1" dirty="0" smtClean="0"/>
              <a:t>Disadvantage</a:t>
            </a:r>
            <a:r>
              <a:rPr lang="en-US" dirty="0" smtClean="0"/>
              <a:t>:-semen contaminated with fluids from female tract. 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3535" y="3335229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1-A-Siphoning 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369" y="4933098"/>
            <a:ext cx="819807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Follows normal copulation, pipette inserted into the vagina </a:t>
            </a:r>
          </a:p>
          <a:p>
            <a:r>
              <a:rPr lang="en-US" sz="2400" dirty="0" smtClean="0"/>
              <a:t>after ejaculation to siphon out semen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8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349780"/>
            <a:ext cx="7087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Sponge placed in vagina before copulation 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3501008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1-C-Sponge 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9288" y="452857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1-B-Spooning 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628800"/>
            <a:ext cx="8804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Follows normal copulation, long-handled sterile</a:t>
            </a:r>
          </a:p>
          <a:p>
            <a:r>
              <a:rPr lang="en-US" sz="2800" dirty="0" smtClean="0"/>
              <a:t> spoon used to dip semen from floor of anterior vagina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96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624"/>
            <a:ext cx="7772400" cy="1044000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2-Massage m.</a:t>
            </a: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4430416"/>
            <a:ext cx="7772400" cy="1131887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(In large animals),by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transrectal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massage of the ampulla ,vesicular g. and prostate g.</a:t>
            </a:r>
          </a:p>
          <a:p>
            <a:pPr algn="l"/>
            <a:r>
              <a:rPr lang="en-US" sz="2400" u="sng" dirty="0" smtClean="0">
                <a:solidFill>
                  <a:schemeClr val="tx1"/>
                </a:solidFill>
                <a:latin typeface="+mn-lt"/>
              </a:rPr>
              <a:t>Advantage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:-bull easy to handle, not excited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2400" u="sng" dirty="0" smtClean="0">
                <a:solidFill>
                  <a:schemeClr val="tx1"/>
                </a:solidFill>
                <a:latin typeface="+mn-lt"/>
              </a:rPr>
              <a:t>Disadvantage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:-poor quality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semen,higher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incedence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of bacteria.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74713" y="5111167"/>
            <a:ext cx="77724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6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1296143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3-Urethral 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fistula  m.</a:t>
            </a:r>
            <a:br>
              <a:rPr lang="en-US" sz="2800" b="1" dirty="0">
                <a:solidFill>
                  <a:srgbClr val="FFFF00"/>
                </a:solidFill>
                <a:latin typeface="+mn-lt"/>
              </a:rPr>
            </a:b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5536" y="170080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Tube placed under the anus connected to urethra ,sperm collection at a time of </a:t>
            </a:r>
            <a:r>
              <a:rPr lang="en-US" sz="3600" dirty="0" smtClean="0"/>
              <a:t>copulation.</a:t>
            </a:r>
          </a:p>
          <a:p>
            <a:r>
              <a:rPr lang="en-US" sz="3600" u="sng" dirty="0" smtClean="0"/>
              <a:t>Advantage</a:t>
            </a:r>
            <a:r>
              <a:rPr lang="en-US" sz="3600" dirty="0" smtClean="0"/>
              <a:t>:-experimentation ,pure sample.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Disadvantage</a:t>
            </a:r>
            <a:r>
              <a:rPr lang="en-US" sz="3600" dirty="0" smtClean="0"/>
              <a:t>:-requires exacting surgery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734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pic>
        <p:nvPicPr>
          <p:cNvPr id="2050" name="Picture 2" descr="715907-fig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717440" cy="65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01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720079"/>
          </a:xfr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4-Artificial Vagina(AV</a:t>
            </a:r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).</a:t>
            </a:r>
            <a:endParaRPr lang="en-US" sz="2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3789040"/>
            <a:ext cx="7772400" cy="2168549"/>
          </a:xfrm>
        </p:spPr>
        <p:txBody>
          <a:bodyPr>
            <a:noAutofit/>
          </a:bodyPr>
          <a:lstStyle/>
          <a:p>
            <a:pPr algn="l"/>
            <a:endParaRPr lang="en-US" u="sng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  <a:latin typeface="+mn-lt"/>
              </a:rPr>
              <a:t>Advantages: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--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uncontaminated and natural stage.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-it is free from the extraneous secretion.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-the viability of the sperm is better.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-no female is needed if dummy is a success.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  <a:latin typeface="+mn-lt"/>
              </a:rPr>
              <a:t>Disadvantages: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-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must simulate normal or best temperature ,pressure , lubrication and position for optimum male response.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-Animal must be treated as individuals since  they differ.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43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35" y="1845962"/>
            <a:ext cx="6600569" cy="49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18446" y="229650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4-Cylinder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6298" y="4460288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2-Cone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55324" y="2727954"/>
            <a:ext cx="16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3-Inner sleeve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523" y="3299178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5-Insulating protector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5202" y="396063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1-Collection tube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3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 descr="artificial vagina part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64744"/>
            <a:ext cx="7019998" cy="42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8446" y="110717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Cylinder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5435" y="1304380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Insulating protector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21748" y="2720584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 tube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91029" y="346552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Cone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4992078"/>
            <a:ext cx="147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sleeve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73144" y="2264202"/>
            <a:ext cx="136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bath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5435" y="330653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Cylinder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ngles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3104</TotalTime>
  <Words>357</Words>
  <Application>Microsoft Office PowerPoint</Application>
  <PresentationFormat>On-screen Show (4:3)</PresentationFormat>
  <Paragraphs>109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Angles</vt:lpstr>
      <vt:lpstr>Verve</vt:lpstr>
      <vt:lpstr>Essential</vt:lpstr>
      <vt:lpstr>PowerPoint Presentation</vt:lpstr>
      <vt:lpstr>1-Vaginal Method </vt:lpstr>
      <vt:lpstr>PowerPoint Presentation</vt:lpstr>
      <vt:lpstr>2-Massage m.</vt:lpstr>
      <vt:lpstr> 3-Urethral fistula  m. </vt:lpstr>
      <vt:lpstr>PowerPoint Presentation</vt:lpstr>
      <vt:lpstr>4-Artificial Vagina(AV).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35</cp:revision>
  <dcterms:created xsi:type="dcterms:W3CDTF">2018-10-12T16:43:48Z</dcterms:created>
  <dcterms:modified xsi:type="dcterms:W3CDTF">2019-10-26T03:34:36Z</dcterms:modified>
</cp:coreProperties>
</file>